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2" r:id="rId4"/>
  </p:sldMasterIdLst>
  <p:notesMasterIdLst>
    <p:notesMasterId r:id="rId15"/>
  </p:notesMasterIdLst>
  <p:handoutMasterIdLst>
    <p:handoutMasterId r:id="rId16"/>
  </p:handoutMasterIdLst>
  <p:sldIdLst>
    <p:sldId id="281" r:id="rId5"/>
    <p:sldId id="288" r:id="rId6"/>
    <p:sldId id="289" r:id="rId7"/>
    <p:sldId id="290" r:id="rId8"/>
    <p:sldId id="285" r:id="rId9"/>
    <p:sldId id="283" r:id="rId10"/>
    <p:sldId id="292" r:id="rId11"/>
    <p:sldId id="272" r:id="rId12"/>
    <p:sldId id="293" r:id="rId13"/>
    <p:sldId id="294" r:id="rId1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52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BC45BF-6029-40E0-BBC9-7B9578CC4A59}" v="973" dt="2022-04-02T09:48:53.858"/>
  </p1510:revLst>
</p1510:revInfo>
</file>

<file path=ppt/tableStyles.xml><?xml version="1.0" encoding="utf-8"?>
<a:tblStyleLst xmlns:a="http://schemas.openxmlformats.org/drawingml/2006/main" def="{BDBED569-4797-4DF1-A0F4-6AAB3CD982D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725" autoAdjust="0"/>
  </p:normalViewPr>
  <p:slideViewPr>
    <p:cSldViewPr showGuides="1">
      <p:cViewPr varScale="1">
        <p:scale>
          <a:sx n="86" d="100"/>
          <a:sy n="86" d="100"/>
        </p:scale>
        <p:origin x="514" y="58"/>
      </p:cViewPr>
      <p:guideLst>
        <p:guide orient="horz" pos="1152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20"/>
    </p:cViewPr>
  </p:sorterViewPr>
  <p:notesViewPr>
    <p:cSldViewPr>
      <p:cViewPr varScale="1">
        <p:scale>
          <a:sx n="79" d="100"/>
          <a:sy n="79" d="100"/>
        </p:scale>
        <p:origin x="1644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4/2/2022</a:t>
            </a:fld>
            <a:endParaRPr dirty="0"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4/2/2022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69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62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546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44AB447-BDFD-4FA4-9A82-52202FFDC8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2801"/>
          <a:stretch/>
        </p:blipFill>
        <p:spPr>
          <a:xfrm>
            <a:off x="6856412" y="0"/>
            <a:ext cx="5294313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ADFEC34-EAD1-470C-B1D7-476DAA0BD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12" y="0"/>
            <a:ext cx="6858000" cy="6858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FF142A7-701F-6940-8E95-0D4830D7641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8483" y="521171"/>
            <a:ext cx="6201033" cy="5815657"/>
          </a:xfrm>
          <a:prstGeom prst="rect">
            <a:avLst/>
          </a:prstGeom>
        </p:spPr>
      </p:pic>
      <p:sp>
        <p:nvSpPr>
          <p:cNvPr id="6" name="Text Placeholder Subtitle 1">
            <a:extLst>
              <a:ext uri="{FF2B5EF4-FFF2-40B4-BE49-F238E27FC236}">
                <a16:creationId xmlns:a16="http://schemas.microsoft.com/office/drawing/2014/main" id="{5A1F9EF5-B88C-405C-9168-EDE6A70749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14813" y="1752600"/>
            <a:ext cx="3757612" cy="6096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Subtitle 2">
            <a:extLst>
              <a:ext uri="{FF2B5EF4-FFF2-40B4-BE49-F238E27FC236}">
                <a16:creationId xmlns:a16="http://schemas.microsoft.com/office/drawing/2014/main" id="{D2282B87-09AC-4246-8C13-92CF93907C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14813" y="4844142"/>
            <a:ext cx="3757612" cy="6096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4A909A-2E72-4DBE-BD02-0B20CFB25B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4811" y="2361521"/>
            <a:ext cx="3757613" cy="2481941"/>
          </a:xfrm>
        </p:spPr>
        <p:txBody>
          <a:bodyPr vert="horz" lIns="121899" tIns="60949" rIns="121899" bIns="60949" rtlCol="0" anchor="ctr">
            <a:normAutofit/>
          </a:bodyPr>
          <a:lstStyle>
            <a:lvl1pPr algn="ctr">
              <a:defRPr lang="en-US" sz="7200" b="1">
                <a:solidFill>
                  <a:schemeClr val="accent4"/>
                </a:solidFill>
                <a:ea typeface="+mn-ea"/>
                <a:cs typeface="+mn-cs"/>
              </a:defRPr>
            </a:lvl1pPr>
          </a:lstStyle>
          <a:p>
            <a:pPr marL="0" lvl="0" indent="0" algn="ctr">
              <a:lnSpc>
                <a:spcPct val="95000"/>
              </a:lnSpc>
              <a:spcBef>
                <a:spcPts val="1866"/>
              </a:spcBef>
              <a:buClr>
                <a:schemeClr val="accent6">
                  <a:lumMod val="50000"/>
                </a:schemeClr>
              </a:buClr>
              <a:buSzPct val="100000"/>
              <a:buFontTx/>
            </a:pPr>
            <a:r>
              <a:rPr lang="en-US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32201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Circle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E7AEBCE5-C441-4E28-A2A0-86898FA8A1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527" t="27893"/>
          <a:stretch/>
        </p:blipFill>
        <p:spPr>
          <a:xfrm>
            <a:off x="0" y="0"/>
            <a:ext cx="4875212" cy="3769068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B0C5185-5797-47C6-A658-12B8040B72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4412" y="1828800"/>
            <a:ext cx="5410200" cy="4343400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2000">
                <a:solidFill>
                  <a:schemeClr val="bg1"/>
                </a:solidFill>
              </a:defRPr>
            </a:lvl1pPr>
            <a:lvl2pPr marL="731392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2pPr>
            <a:lvl3pPr marL="1158037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3pPr>
            <a:lvl4pPr marL="1584683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4pPr>
            <a:lvl5pPr marL="2011328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FE576-B3E5-461C-84D8-BF879AF49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199" cy="2133598"/>
          </a:xfrm>
        </p:spPr>
        <p:txBody>
          <a:bodyPr vert="horz" lIns="121899" tIns="60949" rIns="121899" bIns="60949" rtlCol="0" anchor="t">
            <a:normAutofit/>
          </a:bodyPr>
          <a:lstStyle>
            <a:lvl1pPr>
              <a:defRPr lang="en-US" sz="4000" b="1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95000"/>
              </a:lnSpc>
              <a:spcBef>
                <a:spcPts val="1866"/>
              </a:spcBef>
              <a:buClr>
                <a:schemeClr val="accent6">
                  <a:lumMod val="50000"/>
                </a:schemeClr>
              </a:buClr>
              <a:buSzPct val="100000"/>
              <a:buFont typeface="Arial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63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Circle Layout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E7AEBCE5-C441-4E28-A2A0-86898FA8A1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527" t="27893"/>
          <a:stretch/>
        </p:blipFill>
        <p:spPr>
          <a:xfrm>
            <a:off x="0" y="0"/>
            <a:ext cx="4875212" cy="3769068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B0C5185-5797-47C6-A658-12B8040B72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4412" y="1828800"/>
            <a:ext cx="5410200" cy="4343400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2000">
                <a:solidFill>
                  <a:schemeClr val="bg1"/>
                </a:solidFill>
              </a:defRPr>
            </a:lvl1pPr>
            <a:lvl2pPr marL="731392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2pPr>
            <a:lvl3pPr marL="1158037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3pPr>
            <a:lvl4pPr marL="1584683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4pPr>
            <a:lvl5pPr marL="2011328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FE576-B3E5-461C-84D8-BF879AF49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199" cy="2133598"/>
          </a:xfrm>
        </p:spPr>
        <p:txBody>
          <a:bodyPr vert="horz" lIns="121899" tIns="60949" rIns="121899" bIns="60949" rtlCol="0" anchor="t">
            <a:normAutofit/>
          </a:bodyPr>
          <a:lstStyle>
            <a:lvl1pPr>
              <a:defRPr lang="en-US" sz="4000" b="1">
                <a:solidFill>
                  <a:schemeClr val="tx2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95000"/>
              </a:lnSpc>
              <a:spcBef>
                <a:spcPts val="1866"/>
              </a:spcBef>
              <a:buClr>
                <a:schemeClr val="accent6">
                  <a:lumMod val="50000"/>
                </a:schemeClr>
              </a:buClr>
              <a:buSzPct val="100000"/>
              <a:buFont typeface="Arial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14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rge Circle Layout_alterna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357EB46-0628-42CB-95AC-AF38CFD686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2801"/>
          <a:stretch/>
        </p:blipFill>
        <p:spPr>
          <a:xfrm>
            <a:off x="6882605" y="990"/>
            <a:ext cx="5294313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12EB5EE-DDAA-D449-95BC-BCAFCC6E6B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750" t="25323" r="-17290" b="14356"/>
          <a:stretch/>
        </p:blipFill>
        <p:spPr>
          <a:xfrm>
            <a:off x="0" y="0"/>
            <a:ext cx="12014201" cy="6897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725" y="685800"/>
            <a:ext cx="5562600" cy="1143000"/>
          </a:xfrm>
        </p:spPr>
        <p:txBody>
          <a:bodyPr anchor="t">
            <a:normAutofit/>
          </a:bodyPr>
          <a:lstStyle>
            <a:lvl1pPr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725" y="1828800"/>
            <a:ext cx="5562600" cy="4470400"/>
          </a:xfrm>
        </p:spPr>
        <p:txBody>
          <a:bodyPr>
            <a:normAutofit/>
          </a:bodyPr>
          <a:lstStyle>
            <a:lvl1pPr>
              <a:defRPr sz="2000"/>
            </a:lvl1pPr>
            <a:lvl2pPr marL="731392" indent="-304747">
              <a:buFont typeface="Courier New" panose="02070309020205020404" pitchFamily="49" charset="0"/>
              <a:buChar char="o"/>
              <a:defRPr sz="2000"/>
            </a:lvl2pPr>
            <a:lvl3pPr marL="1158037" indent="-304747">
              <a:buFont typeface="Courier New" panose="02070309020205020404" pitchFamily="49" charset="0"/>
              <a:buChar char="o"/>
              <a:defRPr sz="2000"/>
            </a:lvl3pPr>
            <a:lvl4pPr marL="1584683" indent="-304747">
              <a:buFont typeface="Courier New" panose="02070309020205020404" pitchFamily="49" charset="0"/>
              <a:buChar char="o"/>
              <a:defRPr sz="2000"/>
            </a:lvl4pPr>
            <a:lvl5pPr marL="2011328" indent="-304747">
              <a:buFont typeface="Courier New" panose="02070309020205020404" pitchFamily="49" charset="0"/>
              <a:buChar char="o"/>
              <a:defRPr sz="2000"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720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rge Circle Layout_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357EB46-0628-42CB-95AC-AF38CFD686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2801"/>
          <a:stretch/>
        </p:blipFill>
        <p:spPr>
          <a:xfrm>
            <a:off x="6894512" y="0"/>
            <a:ext cx="5294313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5506675-2304-3948-8A18-BB70E847D3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750" t="25323" r="-17290" b="14356"/>
          <a:stretch/>
        </p:blipFill>
        <p:spPr>
          <a:xfrm>
            <a:off x="0" y="0"/>
            <a:ext cx="12014201" cy="6897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725" y="685800"/>
            <a:ext cx="5562600" cy="1143000"/>
          </a:xfrm>
        </p:spPr>
        <p:txBody>
          <a:bodyPr anchor="t"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725" y="1828800"/>
            <a:ext cx="5562600" cy="4470400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2000">
                <a:solidFill>
                  <a:schemeClr val="bg1"/>
                </a:solidFill>
              </a:defRPr>
            </a:lvl1pPr>
            <a:lvl2pPr marL="731392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2pPr>
            <a:lvl3pPr marL="1158037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3pPr>
            <a:lvl4pPr marL="1584683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4pPr>
            <a:lvl5pPr marL="2011328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049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per layout">
    <p:bg>
      <p:bgPr>
        <a:blipFill dpi="0" rotWithShape="1">
          <a:blip r:embed="rId2">
            <a:alphaModFix amt="30000"/>
            <a:lum/>
          </a:blip>
          <a:srcRect/>
          <a:tile tx="203200" ty="20320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1611" y="685800"/>
            <a:ext cx="8763002" cy="990600"/>
          </a:xfrm>
        </p:spPr>
        <p:txBody>
          <a:bodyPr anchor="t"/>
          <a:lstStyle>
            <a:lvl1pPr>
              <a:lnSpc>
                <a:spcPct val="100000"/>
              </a:lnSpc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88A6A42-7A89-44E1-BBDF-14C2FD2245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0812" y="1309974"/>
            <a:ext cx="1830164" cy="46482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1512DC-20C8-4928-B94E-9F191902C57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741611" y="1828800"/>
            <a:ext cx="8763002" cy="4470400"/>
          </a:xfrm>
        </p:spPr>
        <p:txBody>
          <a:bodyPr>
            <a:normAutofit/>
          </a:bodyPr>
          <a:lstStyle>
            <a:lvl1pPr>
              <a:defRPr sz="2000"/>
            </a:lvl1pPr>
            <a:lvl2pPr marL="731392" indent="-304747">
              <a:buFont typeface="Courier New" panose="02070309020205020404" pitchFamily="49" charset="0"/>
              <a:buChar char="o"/>
              <a:defRPr sz="2000"/>
            </a:lvl2pPr>
            <a:lvl3pPr marL="1158037" indent="-304747">
              <a:buFont typeface="Courier New" panose="02070309020205020404" pitchFamily="49" charset="0"/>
              <a:buChar char="o"/>
              <a:defRPr sz="2000"/>
            </a:lvl3pPr>
            <a:lvl4pPr marL="1584683" indent="-304747">
              <a:buFont typeface="Courier New" panose="02070309020205020404" pitchFamily="49" charset="0"/>
              <a:buChar char="o"/>
              <a:defRPr sz="2000"/>
            </a:lvl4pPr>
            <a:lvl5pPr marL="2011328" indent="-304747">
              <a:buFont typeface="Courier New" panose="02070309020205020404" pitchFamily="49" charset="0"/>
              <a:buChar char="o"/>
              <a:defRPr sz="2000"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484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859468AF-EFCF-4AAD-ACF4-3BA83EC4AF4E}" type="datetime1">
              <a:rPr lang="en-US" smtClean="0"/>
              <a:pPr/>
              <a:t>4/2/2022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EB37DED6-D4C7-42EE-AB49-D2E39E64FDE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187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701" r:id="rId2"/>
    <p:sldLayoutId id="2147483702" r:id="rId3"/>
    <p:sldLayoutId id="2147483699" r:id="rId4"/>
    <p:sldLayoutId id="2147483700" r:id="rId5"/>
    <p:sldLayoutId id="2147483698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b="0" kern="1200" cap="none" baseline="0">
          <a:solidFill>
            <a:schemeClr val="accent2">
              <a:lumMod val="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Clr>
          <a:schemeClr val="accent6">
            <a:lumMod val="50000"/>
          </a:schemeClr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33226" indent="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anose="020B0502020202020204" pitchFamily="34" charset="0"/>
        <a:buNone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6pPr>
      <a:lvl7pPr marL="2845622" indent="-28575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7pPr>
      <a:lvl8pPr marL="3272267" indent="-28575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8pPr>
      <a:lvl9pPr marL="3759862" indent="-28575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1" userDrawn="1">
          <p15:clr>
            <a:srgbClr val="F26B43"/>
          </p15:clr>
        </p15:guide>
        <p15:guide id="2" orient="horz" pos="432" userDrawn="1">
          <p15:clr>
            <a:srgbClr val="F26B43"/>
          </p15:clr>
        </p15:guide>
        <p15:guide id="3" pos="7247" userDrawn="1">
          <p15:clr>
            <a:srgbClr val="F26B43"/>
          </p15:clr>
        </p15:guide>
        <p15:guide id="4" orient="horz" pos="38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Relationship Id="rId9" Type="http://schemas.openxmlformats.org/officeDocument/2006/relationships/image" Target="../media/image2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>
          <a:xfrm>
            <a:off x="4071850" y="836712"/>
            <a:ext cx="4204691" cy="609600"/>
          </a:xfrm>
        </p:spPr>
        <p:txBody>
          <a:bodyPr>
            <a:normAutofit fontScale="77500" lnSpcReduction="20000"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accent1"/>
                </a:solidFill>
              </a:rPr>
              <a:t>Technical University of </a:t>
            </a:r>
          </a:p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accent1"/>
                </a:solidFill>
              </a:rPr>
              <a:t>Cluj-Napoca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7DEB8F-68B5-45C7-B2E2-C7CEA0B52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8148" y="1628800"/>
            <a:ext cx="4824536" cy="2947525"/>
          </a:xfrm>
        </p:spPr>
        <p:txBody>
          <a:bodyPr>
            <a:normAutofit/>
          </a:bodyPr>
          <a:lstStyle/>
          <a:p>
            <a:r>
              <a:rPr lang="en-US" dirty="0"/>
              <a:t>Don’t touch box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2E407-D5EB-4497-8CCA-679DF12520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30116" y="4399046"/>
            <a:ext cx="5328591" cy="1660307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accent1"/>
                </a:solidFill>
              </a:rPr>
              <a:t>Bear-O the Bear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accent1"/>
                </a:solidFill>
              </a:rPr>
              <a:t>Marin Calin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o-RO" sz="2000" dirty="0">
                <a:solidFill>
                  <a:schemeClr val="accent1"/>
                </a:solidFill>
              </a:rPr>
              <a:t>Ș</a:t>
            </a:r>
            <a:r>
              <a:rPr lang="en-US" sz="2000" dirty="0">
                <a:solidFill>
                  <a:schemeClr val="accent1"/>
                </a:solidFill>
              </a:rPr>
              <a:t>ere</a:t>
            </a:r>
            <a:r>
              <a:rPr lang="ro-RO" sz="2000" dirty="0">
                <a:solidFill>
                  <a:schemeClr val="accent1"/>
                </a:solidFill>
              </a:rPr>
              <a:t>ș</a:t>
            </a:r>
            <a:r>
              <a:rPr lang="en-US" sz="2000" dirty="0">
                <a:solidFill>
                  <a:schemeClr val="accent1"/>
                </a:solidFill>
              </a:rPr>
              <a:t> Ella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chemeClr val="accent1"/>
                </a:solidFill>
              </a:rPr>
              <a:t>Osiac Teodora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accent1"/>
                </a:solidFill>
              </a:rPr>
              <a:t>Valcauan Adina</a:t>
            </a:r>
          </a:p>
        </p:txBody>
      </p:sp>
    </p:spTree>
    <p:extLst>
      <p:ext uri="{BB962C8B-B14F-4D97-AF65-F5344CB8AC3E}">
        <p14:creationId xmlns:p14="http://schemas.microsoft.com/office/powerpoint/2010/main" val="396748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9C0A20-96E0-427D-A559-4D1002214A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Bear-O thanks you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3B1DF-7CF8-4EF3-9658-F05515F48D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for your attention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349E28-6741-4645-9BA8-2309A01AB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051" y="2177875"/>
            <a:ext cx="4603135" cy="2502249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46406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99D361-319F-4BC4-81C4-F32BBF7A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82" y="0"/>
            <a:ext cx="4584526" cy="3789040"/>
          </a:xfrm>
        </p:spPr>
        <p:txBody>
          <a:bodyPr anchor="ctr"/>
          <a:lstStyle/>
          <a:p>
            <a:pPr algn="ctr"/>
            <a:r>
              <a:rPr lang="en-US" dirty="0"/>
              <a:t>The Idea</a:t>
            </a:r>
          </a:p>
        </p:txBody>
      </p:sp>
      <p:pic>
        <p:nvPicPr>
          <p:cNvPr id="4" name="Graphic 3" descr="sketch of an open book, light bulb, and the word, &quot;idea&quot;">
            <a:extLst>
              <a:ext uri="{FF2B5EF4-FFF2-40B4-BE49-F238E27FC236}">
                <a16:creationId xmlns:a16="http://schemas.microsoft.com/office/drawing/2014/main" id="{2EFEDB6D-C50E-3C40-A621-346302CA8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1964" y="4581128"/>
            <a:ext cx="2327332" cy="1873700"/>
          </a:xfrm>
          <a:prstGeom prst="rect">
            <a:avLst/>
          </a:prstGeom>
          <a:effectLst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CF25D8-462F-8B4A-8D99-662B5C3FFD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06380" y="2060848"/>
            <a:ext cx="5410200" cy="4343400"/>
          </a:xfrm>
        </p:spPr>
        <p:txBody>
          <a:bodyPr anchor="ctr">
            <a:normAutofit/>
          </a:bodyPr>
          <a:lstStyle/>
          <a:p>
            <a:pPr marL="0" indent="0" algn="just">
              <a:buClr>
                <a:schemeClr val="bg1"/>
              </a:buClr>
              <a:buNone/>
            </a:pPr>
            <a:r>
              <a:rPr lang="en-US" dirty="0"/>
              <a:t>Initially, the bear is in a state of perpetual relaxation, indulging in carefree dreaming inside its box.</a:t>
            </a:r>
          </a:p>
          <a:p>
            <a:pPr marL="0" indent="0" algn="just">
              <a:buClr>
                <a:schemeClr val="bg1"/>
              </a:buClr>
              <a:buNone/>
            </a:pPr>
            <a:r>
              <a:rPr lang="en-US" dirty="0"/>
              <a:t>However, if a trespasser happens upon its nest and disturbs its wintery slumber by </a:t>
            </a:r>
            <a:r>
              <a:rPr lang="en-US" b="1" dirty="0"/>
              <a:t>pressing the switch</a:t>
            </a:r>
            <a:r>
              <a:rPr lang="en-US" dirty="0"/>
              <a:t> outside its lair, the bear will promptly creep out and scare off the intruder.</a:t>
            </a:r>
          </a:p>
          <a:p>
            <a:pPr marL="0" indent="0" algn="just">
              <a:buClr>
                <a:schemeClr val="bg1"/>
              </a:buClr>
              <a:buNone/>
            </a:pPr>
            <a:r>
              <a:rPr lang="en-US" dirty="0"/>
              <a:t>After ensuring that its home is </a:t>
            </a:r>
            <a:r>
              <a:rPr lang="en-US" b="1" dirty="0"/>
              <a:t>secure</a:t>
            </a:r>
            <a:r>
              <a:rPr lang="en-US" dirty="0"/>
              <a:t>, the bear will then </a:t>
            </a:r>
            <a:r>
              <a:rPr lang="en-US" b="1" dirty="0"/>
              <a:t>press the switch </a:t>
            </a:r>
            <a:r>
              <a:rPr lang="en-US" dirty="0"/>
              <a:t>and seals off its lair again, returning to sleep – hopefully undisturbed for the rest of the winter.</a:t>
            </a:r>
          </a:p>
        </p:txBody>
      </p: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225C1F18-9C99-4B89-8183-AA7084547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2764" y="-387424"/>
            <a:ext cx="2808312" cy="2808312"/>
          </a:xfrm>
          <a:prstGeom prst="rect">
            <a:avLst/>
          </a:prstGeom>
          <a:effectLst>
            <a:glow rad="101600">
              <a:schemeClr val="bg1">
                <a:alpha val="17000"/>
              </a:schemeClr>
            </a:glow>
            <a:softEdge rad="0"/>
          </a:effectLst>
          <a:scene3d>
            <a:camera prst="orthographicFront"/>
            <a:lightRig rig="threePt" dir="t">
              <a:rot lat="0" lon="0" rev="3000000"/>
            </a:lightRig>
          </a:scene3d>
        </p:spPr>
      </p:pic>
    </p:spTree>
    <p:extLst>
      <p:ext uri="{BB962C8B-B14F-4D97-AF65-F5344CB8AC3E}">
        <p14:creationId xmlns:p14="http://schemas.microsoft.com/office/powerpoint/2010/main" val="38777041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620B0B-BCC1-4BED-BF4D-17691AE32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052"/>
            <a:ext cx="4582244" cy="3777988"/>
          </a:xfrm>
        </p:spPr>
        <p:txBody>
          <a:bodyPr anchor="ctr"/>
          <a:lstStyle/>
          <a:p>
            <a:pPr algn="ctr"/>
            <a:r>
              <a:rPr lang="en-US">
                <a:solidFill>
                  <a:schemeClr val="accent4"/>
                </a:solidFill>
              </a:rPr>
              <a:t>How it works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5" name="Graphic 4" descr="sketch of trophy on top of stack of books">
            <a:extLst>
              <a:ext uri="{FF2B5EF4-FFF2-40B4-BE49-F238E27FC236}">
                <a16:creationId xmlns:a16="http://schemas.microsoft.com/office/drawing/2014/main" id="{382A4C56-4887-E643-AA59-89B7118B8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9622" y="3962400"/>
            <a:ext cx="1531180" cy="204157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CF25D8-462F-8B4A-8D99-662B5C3FFD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428" y="980728"/>
            <a:ext cx="5410200" cy="4343400"/>
          </a:xfrm>
        </p:spPr>
        <p:txBody>
          <a:bodyPr vert="horz" lIns="121899" tIns="60949" rIns="121899" bIns="60949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First, the right-hand side button acts as a power button. The device will be inactive until it is pressed.</a:t>
            </a:r>
          </a:p>
          <a:p>
            <a:pPr marL="0" indent="0">
              <a:buNone/>
            </a:pPr>
            <a:r>
              <a:rPr lang="en-US" dirty="0"/>
              <a:t>After the device is turned on, using the left switch, the servos powering the bear and the LEDs are activated simultaneously.</a:t>
            </a:r>
          </a:p>
          <a:p>
            <a:pPr marL="0" indent="0">
              <a:buNone/>
            </a:pPr>
            <a:r>
              <a:rPr lang="en-US" dirty="0"/>
              <a:t>The first servo lifts the lid, while the other one, disguised as the bear’s paw, gets out and reaches for the left-hand side switch.</a:t>
            </a:r>
          </a:p>
          <a:p>
            <a:pPr marL="0" indent="0">
              <a:buNone/>
            </a:pPr>
            <a:r>
              <a:rPr lang="en-US" dirty="0"/>
              <a:t>After this action is performed, the bear gets back inside, the box is closed and the LEDs are turned off.</a:t>
            </a:r>
          </a:p>
        </p:txBody>
      </p:sp>
    </p:spTree>
    <p:extLst>
      <p:ext uri="{BB962C8B-B14F-4D97-AF65-F5344CB8AC3E}">
        <p14:creationId xmlns:p14="http://schemas.microsoft.com/office/powerpoint/2010/main" val="264553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D9C04-3F91-4C0B-A923-AAE0A2A4F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5" y="116632"/>
            <a:ext cx="5562600" cy="1143000"/>
          </a:xfrm>
        </p:spPr>
        <p:txBody>
          <a:bodyPr/>
          <a:lstStyle/>
          <a:p>
            <a:r>
              <a:rPr lang="en-US" dirty="0"/>
              <a:t>&lt;code/&gt;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AEC1B5-ABE8-44F7-ACED-BB59009BF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724" y="908719"/>
            <a:ext cx="5157663" cy="5890615"/>
          </a:xfrm>
        </p:spPr>
      </p:pic>
    </p:spTree>
    <p:extLst>
      <p:ext uri="{BB962C8B-B14F-4D97-AF65-F5344CB8AC3E}">
        <p14:creationId xmlns:p14="http://schemas.microsoft.com/office/powerpoint/2010/main" val="275602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967A1C-B231-4F44-9203-5F9CD9213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Measurers &amp; Actuators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2277988" y="1628800"/>
            <a:ext cx="8763002" cy="4470400"/>
          </a:xfrm>
        </p:spPr>
        <p:txBody>
          <a:bodyPr vert="horz" lIns="121899" tIns="60949" rIns="121899" bIns="60949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350"/>
              </a:spcBef>
            </a:pPr>
            <a:r>
              <a:rPr lang="en-US" dirty="0">
                <a:latin typeface="Dank Mono" panose="00000509000000000000" pitchFamily="49" charset="0"/>
              </a:rPr>
              <a:t>Arduino Uno</a:t>
            </a:r>
          </a:p>
          <a:p>
            <a:pPr>
              <a:lnSpc>
                <a:spcPct val="100000"/>
              </a:lnSpc>
              <a:spcBef>
                <a:spcPts val="350"/>
              </a:spcBef>
            </a:pPr>
            <a:r>
              <a:rPr lang="en-US" dirty="0">
                <a:latin typeface="Dank Mono" panose="00000509000000000000" pitchFamily="49" charset="0"/>
              </a:rPr>
              <a:t>1 action switch</a:t>
            </a:r>
          </a:p>
          <a:p>
            <a:pPr>
              <a:lnSpc>
                <a:spcPct val="100000"/>
              </a:lnSpc>
              <a:spcBef>
                <a:spcPts val="350"/>
              </a:spcBef>
            </a:pPr>
            <a:r>
              <a:rPr lang="en-US" dirty="0">
                <a:latin typeface="Dank Mono" panose="00000509000000000000" pitchFamily="49" charset="0"/>
              </a:rPr>
              <a:t>1 power switch</a:t>
            </a:r>
          </a:p>
          <a:p>
            <a:pPr>
              <a:lnSpc>
                <a:spcPct val="100000"/>
              </a:lnSpc>
              <a:spcBef>
                <a:spcPts val="350"/>
              </a:spcBef>
            </a:pPr>
            <a:r>
              <a:rPr lang="en-US" dirty="0">
                <a:latin typeface="Dank Mono" panose="00000509000000000000" pitchFamily="49" charset="0"/>
              </a:rPr>
              <a:t>LEDs</a:t>
            </a:r>
            <a:r>
              <a:rPr lang="en-US">
                <a:latin typeface="Dank Mono" panose="00000509000000000000" pitchFamily="49" charset="0"/>
              </a:rPr>
              <a:t> strip</a:t>
            </a:r>
            <a:endParaRPr lang="en-US" dirty="0">
              <a:latin typeface="Dank Mono" panose="00000509000000000000" pitchFamily="49" charset="0"/>
            </a:endParaRPr>
          </a:p>
          <a:p>
            <a:pPr>
              <a:lnSpc>
                <a:spcPct val="100000"/>
              </a:lnSpc>
              <a:spcBef>
                <a:spcPts val="350"/>
              </a:spcBef>
            </a:pPr>
            <a:r>
              <a:rPr lang="en-US" dirty="0">
                <a:latin typeface="Dank Mono" panose="00000509000000000000" pitchFamily="49" charset="0"/>
              </a:rPr>
              <a:t>1 fluffy bear (and two magnets)</a:t>
            </a:r>
          </a:p>
          <a:p>
            <a:pPr>
              <a:lnSpc>
                <a:spcPct val="100000"/>
              </a:lnSpc>
              <a:spcBef>
                <a:spcPts val="350"/>
              </a:spcBef>
            </a:pPr>
            <a:r>
              <a:rPr lang="en-US" dirty="0">
                <a:latin typeface="Dank Mono" panose="00000509000000000000" pitchFamily="49" charset="0"/>
              </a:rPr>
              <a:t>1 servo opening the box</a:t>
            </a:r>
          </a:p>
          <a:p>
            <a:pPr>
              <a:lnSpc>
                <a:spcPct val="100000"/>
              </a:lnSpc>
              <a:spcBef>
                <a:spcPts val="350"/>
              </a:spcBef>
            </a:pPr>
            <a:r>
              <a:rPr lang="en-US" dirty="0">
                <a:latin typeface="Dank Mono" panose="00000509000000000000" pitchFamily="49" charset="0"/>
              </a:rPr>
              <a:t>1 servo that acts as the bear’s paw</a:t>
            </a:r>
          </a:p>
          <a:p>
            <a:pPr>
              <a:lnSpc>
                <a:spcPct val="100000"/>
              </a:lnSpc>
              <a:spcBef>
                <a:spcPts val="350"/>
              </a:spcBef>
            </a:pPr>
            <a:r>
              <a:rPr lang="en-US">
                <a:latin typeface="Dank Mono" panose="00000509000000000000" pitchFamily="49" charset="0"/>
              </a:rPr>
              <a:t>Batteries 4 x 1.5, 1 x 9V</a:t>
            </a:r>
          </a:p>
          <a:p>
            <a:pPr>
              <a:lnSpc>
                <a:spcPct val="100000"/>
              </a:lnSpc>
              <a:spcBef>
                <a:spcPts val="350"/>
              </a:spcBef>
            </a:pPr>
            <a:r>
              <a:rPr lang="en-US">
                <a:latin typeface="Dank Mono" panose="00000509000000000000" pitchFamily="49" charset="0"/>
              </a:rPr>
              <a:t>Toothbrush</a:t>
            </a:r>
            <a:endParaRPr lang="en-US" dirty="0">
              <a:latin typeface="Dank Mono" panose="00000509000000000000" pitchFamily="49" charset="0"/>
            </a:endParaRPr>
          </a:p>
          <a:p>
            <a:pPr>
              <a:lnSpc>
                <a:spcPct val="100000"/>
              </a:lnSpc>
              <a:spcBef>
                <a:spcPts val="350"/>
              </a:spcBef>
            </a:pPr>
            <a:r>
              <a:rPr lang="en-US" dirty="0">
                <a:latin typeface="Dank Mono" panose="00000509000000000000" pitchFamily="49" charset="0"/>
              </a:rPr>
              <a:t>Wires</a:t>
            </a:r>
          </a:p>
          <a:p>
            <a:pPr>
              <a:lnSpc>
                <a:spcPct val="100000"/>
              </a:lnSpc>
              <a:spcBef>
                <a:spcPts val="350"/>
              </a:spcBef>
            </a:pPr>
            <a:r>
              <a:rPr lang="en-US">
                <a:latin typeface="Dank Mono" panose="00000509000000000000" pitchFamily="49" charset="0"/>
              </a:rPr>
              <a:t>Breadboard</a:t>
            </a:r>
          </a:p>
          <a:p>
            <a:pPr>
              <a:lnSpc>
                <a:spcPct val="100000"/>
              </a:lnSpc>
              <a:spcBef>
                <a:spcPts val="350"/>
              </a:spcBef>
            </a:pPr>
            <a:r>
              <a:rPr lang="en-US" dirty="0">
                <a:latin typeface="Dank Mono" panose="00000509000000000000" pitchFamily="49" charset="0"/>
              </a:rPr>
              <a:t>Resistors</a:t>
            </a:r>
          </a:p>
        </p:txBody>
      </p:sp>
    </p:spTree>
    <p:extLst>
      <p:ext uri="{BB962C8B-B14F-4D97-AF65-F5344CB8AC3E}">
        <p14:creationId xmlns:p14="http://schemas.microsoft.com/office/powerpoint/2010/main" val="37593309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D22707-E176-420E-82BA-54F425AA0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87" y="0"/>
            <a:ext cx="4511823" cy="3789040"/>
          </a:xfrm>
        </p:spPr>
        <p:txBody>
          <a:bodyPr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The</a:t>
            </a:r>
            <a:br>
              <a:rPr lang="en-US" dirty="0">
                <a:solidFill>
                  <a:schemeClr val="accent4"/>
                </a:solidFill>
              </a:rPr>
            </a:br>
            <a:r>
              <a:rPr lang="en-US" dirty="0">
                <a:solidFill>
                  <a:schemeClr val="accent4"/>
                </a:solidFill>
              </a:rPr>
              <a:t>Process</a:t>
            </a:r>
            <a:br>
              <a:rPr lang="en-US" dirty="0">
                <a:solidFill>
                  <a:schemeClr val="accent4"/>
                </a:solidFill>
              </a:rPr>
            </a:b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22" name="Picture 21" descr="A picture containing person, floor, indoor, tool&#10;&#10;Description automatically generated">
            <a:extLst>
              <a:ext uri="{FF2B5EF4-FFF2-40B4-BE49-F238E27FC236}">
                <a16:creationId xmlns:a16="http://schemas.microsoft.com/office/drawing/2014/main" id="{287A7FC6-C3BA-444A-BCE9-70BC3FC47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896" y="-71472"/>
            <a:ext cx="2859782" cy="3813043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D3B14EE-DFEB-4BD8-A500-9B15D2223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135" y="-74108"/>
            <a:ext cx="2355726" cy="3140968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6" name="Picture 25" descr="A picture containing map&#10;&#10;Description automatically generated">
            <a:extLst>
              <a:ext uri="{FF2B5EF4-FFF2-40B4-BE49-F238E27FC236}">
                <a16:creationId xmlns:a16="http://schemas.microsoft.com/office/drawing/2014/main" id="{C72AAE8A-23F4-4C55-A983-93AED5D2CC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5465" y="3846736"/>
            <a:ext cx="2322258" cy="3096344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8" name="Picture 27" descr="A picture containing floor, indoor&#10;&#10;Description automatically generated">
            <a:extLst>
              <a:ext uri="{FF2B5EF4-FFF2-40B4-BE49-F238E27FC236}">
                <a16:creationId xmlns:a16="http://schemas.microsoft.com/office/drawing/2014/main" id="{6ED79A59-24D0-4E96-8FFB-90E0E0764E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6793" y="3880002"/>
            <a:ext cx="2271464" cy="3028619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30" name="Picture 29" descr="A picture containing text&#10;&#10;Description automatically generated">
            <a:extLst>
              <a:ext uri="{FF2B5EF4-FFF2-40B4-BE49-F238E27FC236}">
                <a16:creationId xmlns:a16="http://schemas.microsoft.com/office/drawing/2014/main" id="{389A9D39-81FC-4BC5-B3FB-938749D610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9898" y="188640"/>
            <a:ext cx="2267202" cy="3022937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8801031-33A6-4212-B116-6E9496353B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9384" y="3066860"/>
            <a:ext cx="5327709" cy="3995782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497CB7B-F386-4961-840B-94316FD501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5436" y="3645024"/>
            <a:ext cx="2283718" cy="3044957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2991902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EDC6C0-AE4E-4B35-8691-CB5F6BB304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34372" y="548680"/>
            <a:ext cx="5410200" cy="4343400"/>
          </a:xfrm>
        </p:spPr>
        <p:txBody>
          <a:bodyPr/>
          <a:lstStyle/>
          <a:p>
            <a:r>
              <a:rPr lang="en-US" dirty="0"/>
              <a:t>Faulty initial planning of the circuit overall </a:t>
            </a:r>
          </a:p>
          <a:p>
            <a:r>
              <a:rPr lang="en-US" dirty="0"/>
              <a:t>The motors were not strong enough compared to the weight of the lid</a:t>
            </a:r>
          </a:p>
          <a:p>
            <a:r>
              <a:rPr lang="en-US" dirty="0"/>
              <a:t>The switch was too stiff for the motor powering the paw</a:t>
            </a:r>
          </a:p>
          <a:p>
            <a:r>
              <a:rPr lang="en-US" dirty="0"/>
              <a:t>Finding an internal frame for the paw that reaches out</a:t>
            </a:r>
          </a:p>
          <a:p>
            <a:r>
              <a:rPr lang="en-US" dirty="0"/>
              <a:t>Powering of the led strip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6CF656-F132-4C8A-AB38-404737783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04" y="1196752"/>
            <a:ext cx="3886199" cy="2133598"/>
          </a:xfrm>
        </p:spPr>
        <p:txBody>
          <a:bodyPr/>
          <a:lstStyle/>
          <a:p>
            <a:r>
              <a:rPr lang="en-US" dirty="0"/>
              <a:t>Difficulties</a:t>
            </a:r>
            <a:endParaRPr lang="en-GB"/>
          </a:p>
        </p:txBody>
      </p:sp>
      <p:pic>
        <p:nvPicPr>
          <p:cNvPr id="4" name="Graphic 3" descr="sketch of trophy on top of stack of books">
            <a:extLst>
              <a:ext uri="{FF2B5EF4-FFF2-40B4-BE49-F238E27FC236}">
                <a16:creationId xmlns:a16="http://schemas.microsoft.com/office/drawing/2014/main" id="{95E43246-E246-4101-A7ED-BD6500A56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6860" y="4365104"/>
            <a:ext cx="1531180" cy="204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1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D8E1B2A2-AB8D-A749-83BF-90273FBD4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62764" cy="6858000"/>
          </a:xfr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The Result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CD7552-1FB8-4B2A-B8B3-5DCF4E4A5060}"/>
              </a:ext>
            </a:extLst>
          </p:cNvPr>
          <p:cNvSpPr txBox="1"/>
          <p:nvPr/>
        </p:nvSpPr>
        <p:spPr>
          <a:xfrm>
            <a:off x="3273991" y="3573016"/>
            <a:ext cx="2714781" cy="4431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badi Extra Light" panose="020B0604020202020204" pitchFamily="34" charset="0"/>
              </a:rPr>
              <a:t>Video Demonstration</a:t>
            </a:r>
            <a:endParaRPr lang="en-GB" dirty="0">
              <a:solidFill>
                <a:schemeClr val="bg1">
                  <a:lumMod val="85000"/>
                </a:schemeClr>
              </a:solidFill>
              <a:latin typeface="Abadi Extra Light" panose="020B0604020202020204" pitchFamily="34" charset="0"/>
            </a:endParaRPr>
          </a:p>
        </p:txBody>
      </p:sp>
      <p:pic>
        <p:nvPicPr>
          <p:cNvPr id="2" name="WhatsApp Video 2022-01-07 at 6.38.04 PM">
            <a:hlinkClick r:id="" action="ppaction://media"/>
            <a:extLst>
              <a:ext uri="{FF2B5EF4-FFF2-40B4-BE49-F238E27FC236}">
                <a16:creationId xmlns:a16="http://schemas.microsoft.com/office/drawing/2014/main" id="{DCAFC500-BCA6-4F17-BF1C-78BC900E39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3381" y="1124744"/>
            <a:ext cx="6096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26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400" tmFilter="0,0; .5, 1; 1, 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 0 L 0 0.25 E" pathEditMode="relative" ptsTypes="">
                                      <p:cBhvr>
                                        <p:cTn id="17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5" grpId="0"/>
      <p:bldP spid="5" grpId="0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B6A990-C4F7-42C7-97DA-B30CCA0A4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654252" cy="3789040"/>
          </a:xfrm>
        </p:spPr>
        <p:txBody>
          <a:bodyPr anchor="ctr"/>
          <a:lstStyle/>
          <a:p>
            <a:pPr algn="ctr"/>
            <a:r>
              <a:rPr lang="en-US" dirty="0"/>
              <a:t>The Team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913A39-14D7-47EC-977E-464560411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388" y="188640"/>
            <a:ext cx="6048672" cy="4536504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5" name="Picture 4" descr="A - Team">
            <a:extLst>
              <a:ext uri="{FF2B5EF4-FFF2-40B4-BE49-F238E27FC236}">
                <a16:creationId xmlns:a16="http://schemas.microsoft.com/office/drawing/2014/main" id="{62AAFD41-9481-46BD-90BA-92B0B7966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96" y="3918255"/>
            <a:ext cx="2088232" cy="2784309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95F189-97BF-4744-8D90-BC0071744158}"/>
              </a:ext>
            </a:extLst>
          </p:cNvPr>
          <p:cNvSpPr/>
          <p:nvPr/>
        </p:nvSpPr>
        <p:spPr>
          <a:xfrm>
            <a:off x="5878388" y="4651153"/>
            <a:ext cx="604867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 -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922B14-D11B-4357-9D70-85DF66AB6FF7}"/>
              </a:ext>
            </a:extLst>
          </p:cNvPr>
          <p:cNvSpPr/>
          <p:nvPr/>
        </p:nvSpPr>
        <p:spPr>
          <a:xfrm>
            <a:off x="2638028" y="5959207"/>
            <a:ext cx="133244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The</a:t>
            </a:r>
          </a:p>
          <a:p>
            <a:r>
              <a:rPr lang="en-US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 - Team</a:t>
            </a:r>
          </a:p>
        </p:txBody>
      </p:sp>
    </p:spTree>
    <p:extLst>
      <p:ext uri="{BB962C8B-B14F-4D97-AF65-F5344CB8AC3E}">
        <p14:creationId xmlns:p14="http://schemas.microsoft.com/office/powerpoint/2010/main" val="39009255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lass open house presentation">
  <a:themeElements>
    <a:clrScheme name="Custom 14">
      <a:dk1>
        <a:sysClr val="windowText" lastClr="000000"/>
      </a:dk1>
      <a:lt1>
        <a:sysClr val="window" lastClr="FFFFFF"/>
      </a:lt1>
      <a:dk2>
        <a:srgbClr val="445EA2"/>
      </a:dk2>
      <a:lt2>
        <a:srgbClr val="EBEBEB"/>
      </a:lt2>
      <a:accent1>
        <a:srgbClr val="4495A2"/>
      </a:accent1>
      <a:accent2>
        <a:srgbClr val="7CA655"/>
      </a:accent2>
      <a:accent3>
        <a:srgbClr val="DFB240"/>
      </a:accent3>
      <a:accent4>
        <a:srgbClr val="DF8C40"/>
      </a:accent4>
      <a:accent5>
        <a:srgbClr val="DF5D40"/>
      </a:accent5>
      <a:accent6>
        <a:srgbClr val="8760AD"/>
      </a:accent6>
      <a:hlink>
        <a:srgbClr val="DF5D40"/>
      </a:hlink>
      <a:folHlink>
        <a:srgbClr val="8760AD"/>
      </a:folHlink>
    </a:clrScheme>
    <a:fontScheme name="Custom 12">
      <a:majorFont>
        <a:latin typeface="Sagona Book"/>
        <a:ea typeface=""/>
        <a:cs typeface=""/>
      </a:majorFont>
      <a:minorFont>
        <a:latin typeface="Quir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5000"/>
          </a:lnSpc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Classroom open house presentation.potx" id="{AB7D8AB0-4323-4322-AB21-8CB398DB9E96}" vid="{5BFEA1FF-C39F-48A2-B239-4B55565FC3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FAF94D22077F4EAB5514D56BB1D704" ma:contentTypeVersion="11" ma:contentTypeDescription="Create a new document." ma:contentTypeScope="" ma:versionID="f36bed06e1ef97a55270b65517dea988">
  <xsd:schema xmlns:xsd="http://www.w3.org/2001/XMLSchema" xmlns:xs="http://www.w3.org/2001/XMLSchema" xmlns:p="http://schemas.microsoft.com/office/2006/metadata/properties" xmlns:ns3="1e7624d3-19f6-46d5-aab2-d0e558c35323" xmlns:ns4="31a544cf-0560-45d3-9a19-1298b1e3c9d1" targetNamespace="http://schemas.microsoft.com/office/2006/metadata/properties" ma:root="true" ma:fieldsID="3c614ab2fa9e34570fe6bc76706a42c1" ns3:_="" ns4:_="">
    <xsd:import namespace="1e7624d3-19f6-46d5-aab2-d0e558c35323"/>
    <xsd:import namespace="31a544cf-0560-45d3-9a19-1298b1e3c9d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7624d3-19f6-46d5-aab2-d0e558c353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a544cf-0560-45d3-9a19-1298b1e3c9d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1e7624d3-19f6-46d5-aab2-d0e558c35323" xsi:nil="true"/>
  </documentManagement>
</p:properties>
</file>

<file path=customXml/itemProps1.xml><?xml version="1.0" encoding="utf-8"?>
<ds:datastoreItem xmlns:ds="http://schemas.openxmlformats.org/officeDocument/2006/customXml" ds:itemID="{032ACD6F-A2C9-4BC9-AC16-A4025D5190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e7624d3-19f6-46d5-aab2-d0e558c35323"/>
    <ds:schemaRef ds:uri="31a544cf-0560-45d3-9a19-1298b1e3c9d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4281CE-B2E5-47B0-96AD-B9B8683BE6B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B49637-D590-48CA-AC36-133F9B8C0BE0}">
  <ds:schemaRefs>
    <ds:schemaRef ds:uri="1e7624d3-19f6-46d5-aab2-d0e558c35323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dcmitype/"/>
    <ds:schemaRef ds:uri="http://purl.org/dc/terms/"/>
    <ds:schemaRef ds:uri="http://purl.org/dc/elements/1.1/"/>
    <ds:schemaRef ds:uri="http://schemas.microsoft.com/office/infopath/2007/PartnerControls"/>
    <ds:schemaRef ds:uri="31a544cf-0560-45d3-9a19-1298b1e3c9d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Back to school night presentation</Template>
  <TotalTime>0</TotalTime>
  <Words>333</Words>
  <Application>Microsoft Office PowerPoint</Application>
  <PresentationFormat>Custom</PresentationFormat>
  <Paragraphs>49</Paragraphs>
  <Slides>10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Abadi Extra Light</vt:lpstr>
      <vt:lpstr>Arial</vt:lpstr>
      <vt:lpstr>Century Gothic</vt:lpstr>
      <vt:lpstr>Courier New</vt:lpstr>
      <vt:lpstr>Dank Mono</vt:lpstr>
      <vt:lpstr>Quire Sans</vt:lpstr>
      <vt:lpstr>Sagona Book</vt:lpstr>
      <vt:lpstr>Class open house presentation</vt:lpstr>
      <vt:lpstr>Don’t touch box</vt:lpstr>
      <vt:lpstr>The Idea</vt:lpstr>
      <vt:lpstr>How it works</vt:lpstr>
      <vt:lpstr>&lt;code/&gt;</vt:lpstr>
      <vt:lpstr>Measurers &amp; Actuators</vt:lpstr>
      <vt:lpstr>The Process </vt:lpstr>
      <vt:lpstr>Difficulties</vt:lpstr>
      <vt:lpstr>The Result</vt:lpstr>
      <vt:lpstr>The Team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2022-01-06T17:50:24Z</dcterms:created>
  <dcterms:modified xsi:type="dcterms:W3CDTF">2022-04-02T12:22:43Z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0x0101001CFAF94D22077F4EAB5514D56BB1D704</vt:lpwstr>
  </property>
</Properties>
</file>